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Werkbegeleiding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LP8 | 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27417" cy="38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42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Begeleiding van stagiaires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1637"/>
            <a:ext cx="8596668" cy="3880773"/>
          </a:xfrm>
        </p:spPr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Stagiaires ondersteunen in beroepspraktijk</a:t>
            </a:r>
          </a:p>
          <a:p>
            <a:pPr>
              <a:buFontTx/>
              <a:buChar char="-"/>
            </a:pPr>
            <a:r>
              <a:rPr lang="nl-NL" dirty="0" smtClean="0"/>
              <a:t>Beroepsvaardigheden aanleren</a:t>
            </a:r>
          </a:p>
          <a:p>
            <a:pPr>
              <a:buFontTx/>
              <a:buChar char="-"/>
            </a:pPr>
            <a:r>
              <a:rPr lang="nl-NL" dirty="0" smtClean="0"/>
              <a:t>Aanleren goede beroepshouding</a:t>
            </a:r>
          </a:p>
          <a:p>
            <a:pPr>
              <a:buFontTx/>
              <a:buChar char="-"/>
            </a:pPr>
            <a:r>
              <a:rPr lang="nl-NL" dirty="0" smtClean="0"/>
              <a:t>Begeleiden leerproces (leerdoelen monitoren)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0" y="3511051"/>
            <a:ext cx="4023361" cy="267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6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als </a:t>
            </a:r>
            <a:r>
              <a:rPr lang="nl-NL" dirty="0" smtClean="0"/>
              <a:t>deskundigheidsbevorderaar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55194"/>
            <a:ext cx="9746826" cy="3880773"/>
          </a:xfrm>
        </p:spPr>
        <p:txBody>
          <a:bodyPr/>
          <a:lstStyle/>
          <a:p>
            <a:r>
              <a:rPr lang="nl-NL" dirty="0" smtClean="0"/>
              <a:t>Je zet je ervaring en deskundigheid (senioriteit) in:</a:t>
            </a:r>
          </a:p>
          <a:p>
            <a:pPr>
              <a:buFontTx/>
              <a:buChar char="-"/>
            </a:pPr>
            <a:r>
              <a:rPr lang="nl-NL" dirty="0" smtClean="0"/>
              <a:t>Signaleren van knelpunten en zorgvuldig toepassen van ‘screeningsinstrumenten’</a:t>
            </a:r>
          </a:p>
          <a:p>
            <a:pPr>
              <a:buFontTx/>
              <a:buChar char="-"/>
            </a:pPr>
            <a:r>
              <a:rPr lang="nl-NL" u="sng" dirty="0" smtClean="0"/>
              <a:t>Bijblijven</a:t>
            </a:r>
            <a:r>
              <a:rPr lang="nl-NL" dirty="0" smtClean="0"/>
              <a:t> met ontwikkelingen in het vakgebied en </a:t>
            </a:r>
            <a:r>
              <a:rPr lang="nl-NL" u="sng" dirty="0" smtClean="0"/>
              <a:t>reflectie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2" y="2957688"/>
            <a:ext cx="3573917" cy="237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72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Beoordelaar en coach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Beoordelaar:</a:t>
            </a:r>
          </a:p>
          <a:p>
            <a:pPr>
              <a:buFontTx/>
              <a:buChar char="-"/>
            </a:pPr>
            <a:r>
              <a:rPr lang="nl-NL" dirty="0" smtClean="0"/>
              <a:t>Toezicht op uitvoeringstaken van stagiair en beoordeling opdrachten</a:t>
            </a:r>
          </a:p>
          <a:p>
            <a:pPr>
              <a:buFontTx/>
              <a:buChar char="-"/>
            </a:pPr>
            <a:r>
              <a:rPr lang="nl-NL" dirty="0" smtClean="0"/>
              <a:t>Leerplan bijstellen door samen nieuwe leerdoelen te bedenken</a:t>
            </a:r>
          </a:p>
          <a:p>
            <a:pPr>
              <a:buFontTx/>
              <a:buChar char="-"/>
            </a:pPr>
            <a:r>
              <a:rPr lang="nl-NL" dirty="0" smtClean="0"/>
              <a:t>Bij eindopdracht (examen) beoordeel je als 2</a:t>
            </a:r>
            <a:r>
              <a:rPr lang="nl-NL" baseline="30000" dirty="0" smtClean="0"/>
              <a:t>e</a:t>
            </a:r>
            <a:r>
              <a:rPr lang="nl-NL" dirty="0" smtClean="0"/>
              <a:t> beoordelaar</a:t>
            </a:r>
          </a:p>
          <a:p>
            <a:pPr>
              <a:buFontTx/>
              <a:buChar char="-"/>
            </a:pPr>
            <a:endParaRPr lang="nl-NL" dirty="0" smtClean="0"/>
          </a:p>
          <a:p>
            <a:r>
              <a:rPr lang="nl-NL" dirty="0" smtClean="0"/>
              <a:t>Coach: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Persoonlijke begeleiding (gelijkwaardigheid)</a:t>
            </a:r>
          </a:p>
          <a:p>
            <a:pPr>
              <a:buFontTx/>
              <a:buChar char="-"/>
            </a:pPr>
            <a:r>
              <a:rPr lang="nl-NL" dirty="0" smtClean="0"/>
              <a:t>Leerproces ondersteunend</a:t>
            </a:r>
          </a:p>
          <a:p>
            <a:pPr>
              <a:buFontTx/>
              <a:buChar char="-"/>
            </a:pPr>
            <a:r>
              <a:rPr lang="nl-NL" dirty="0" smtClean="0"/>
              <a:t>Vooraf doelen bepalen</a:t>
            </a:r>
          </a:p>
          <a:p>
            <a:pPr>
              <a:buFontTx/>
              <a:buChar char="-"/>
            </a:pPr>
            <a:r>
              <a:rPr lang="nl-NL" dirty="0" smtClean="0"/>
              <a:t>Hanteer gesprekstechnieken om stagiair aan te zetten tot kritisch denken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723" y="0"/>
            <a:ext cx="303627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Facilitator en organisator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r>
              <a:rPr lang="nl-NL" dirty="0" smtClean="0"/>
              <a:t>Facilitator:</a:t>
            </a:r>
          </a:p>
          <a:p>
            <a:pPr>
              <a:buFontTx/>
              <a:buChar char="-"/>
            </a:pPr>
            <a:r>
              <a:rPr lang="nl-NL" dirty="0" smtClean="0"/>
              <a:t>Scheppen en onderhouden van randvoorwaarden</a:t>
            </a:r>
          </a:p>
          <a:p>
            <a:pPr>
              <a:buFontTx/>
              <a:buChar char="-"/>
            </a:pPr>
            <a:r>
              <a:rPr lang="nl-NL" dirty="0" smtClean="0"/>
              <a:t>Leerproces begeleiden door sterke kanten te versterken en zwakke kanten te laten zien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Organisator: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Mogelijkheden geven om opdrachten vanuit leerplan in veilige setting uit te voeren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3937099"/>
            <a:ext cx="2917998" cy="291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Voorlichten &amp; advies geven tijdens 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1837" y="1299029"/>
            <a:ext cx="8596668" cy="3880773"/>
          </a:xfrm>
        </p:spPr>
        <p:txBody>
          <a:bodyPr/>
          <a:lstStyle/>
          <a:p>
            <a:r>
              <a:rPr lang="nl-NL" dirty="0" smtClean="0"/>
              <a:t>Als begeleider bestaat voorlichting geven uit:</a:t>
            </a:r>
          </a:p>
          <a:p>
            <a:pPr>
              <a:buAutoNum type="arabicPeriod"/>
            </a:pPr>
            <a:r>
              <a:rPr lang="nl-NL" dirty="0" smtClean="0"/>
              <a:t>Informeren</a:t>
            </a:r>
          </a:p>
          <a:p>
            <a:pPr>
              <a:buAutoNum type="arabicPeriod"/>
            </a:pPr>
            <a:r>
              <a:rPr lang="nl-NL" dirty="0" smtClean="0"/>
              <a:t>Adviseren</a:t>
            </a:r>
          </a:p>
          <a:p>
            <a:pPr>
              <a:buAutoNum type="arabicPeriod"/>
            </a:pPr>
            <a:r>
              <a:rPr lang="nl-NL" dirty="0" smtClean="0"/>
              <a:t>Instrueren</a:t>
            </a:r>
          </a:p>
          <a:p>
            <a:pPr marL="0" indent="0">
              <a:buNone/>
            </a:pPr>
            <a:r>
              <a:rPr lang="nl-NL" dirty="0" smtClean="0"/>
              <a:t>Een goede begeleider kan niet zonder het geven van goede voorlichting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995" y="3419652"/>
            <a:ext cx="3609703" cy="285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94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Interactie met cliënt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Alléén</a:t>
            </a:r>
            <a:r>
              <a:rPr lang="nl-NL" dirty="0" smtClean="0"/>
              <a:t> mogelijk als aan de zes fasen van voorlichting is voldaan</a:t>
            </a:r>
          </a:p>
          <a:p>
            <a:pPr>
              <a:buFont typeface="+mj-lt"/>
              <a:buAutoNum type="arabicPeriod"/>
            </a:pPr>
            <a:r>
              <a:rPr lang="nl-NL" b="1" dirty="0" smtClean="0"/>
              <a:t>Openstaan</a:t>
            </a:r>
            <a:r>
              <a:rPr lang="nl-NL" dirty="0" smtClean="0"/>
              <a:t> voor voorlichting</a:t>
            </a:r>
          </a:p>
          <a:p>
            <a:pPr>
              <a:buFont typeface="+mj-lt"/>
              <a:buAutoNum type="arabicPeriod"/>
            </a:pPr>
            <a:r>
              <a:rPr lang="nl-NL" b="1" dirty="0" smtClean="0"/>
              <a:t>Begrijpen</a:t>
            </a:r>
            <a:r>
              <a:rPr lang="nl-NL" dirty="0" smtClean="0"/>
              <a:t> van de bedoeling van je voorlichting</a:t>
            </a:r>
          </a:p>
          <a:p>
            <a:pPr>
              <a:buFont typeface="+mj-lt"/>
              <a:buAutoNum type="arabicPeriod"/>
            </a:pPr>
            <a:r>
              <a:rPr lang="nl-NL" b="1" dirty="0" smtClean="0"/>
              <a:t>Willen</a:t>
            </a:r>
            <a:r>
              <a:rPr lang="nl-NL" dirty="0" smtClean="0"/>
              <a:t> overnemen van je advies en instructie (motivatie)</a:t>
            </a:r>
          </a:p>
          <a:p>
            <a:pPr>
              <a:buFont typeface="+mj-lt"/>
              <a:buAutoNum type="arabicPeriod"/>
            </a:pPr>
            <a:r>
              <a:rPr lang="nl-NL" b="1" dirty="0" smtClean="0"/>
              <a:t>Kunnen</a:t>
            </a:r>
            <a:r>
              <a:rPr lang="nl-NL" dirty="0" smtClean="0"/>
              <a:t> uitvoeren van je advies (haalbaarheid)</a:t>
            </a:r>
          </a:p>
          <a:p>
            <a:pPr>
              <a:buFont typeface="+mj-lt"/>
              <a:buAutoNum type="arabicPeriod"/>
            </a:pPr>
            <a:r>
              <a:rPr lang="nl-NL" b="1" dirty="0" smtClean="0"/>
              <a:t>Doen</a:t>
            </a:r>
            <a:r>
              <a:rPr lang="nl-NL" dirty="0" smtClean="0"/>
              <a:t> (uitvoeren van je advies en instructies)</a:t>
            </a:r>
          </a:p>
          <a:p>
            <a:pPr>
              <a:buFont typeface="+mj-lt"/>
              <a:buAutoNum type="arabicPeriod"/>
            </a:pPr>
            <a:r>
              <a:rPr lang="nl-NL" b="1" dirty="0" smtClean="0"/>
              <a:t>Blijven doen </a:t>
            </a:r>
            <a:r>
              <a:rPr lang="nl-NL" dirty="0" smtClean="0"/>
              <a:t>(evt. aanpassingen van doelen)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615" y="4419039"/>
            <a:ext cx="3842385" cy="243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8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Voorwaarden goede voorlichting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Luister naar wensen, beperkingen en mogelijkheden cliënt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Sluit voorlichting hierop aan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Controleer of cliënt je voorlichting begrepen heeft, hoe doe je dat?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Navragen of hij het begrepen heeft of laten herhalen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Check of je cliënt instructies wil opvolgen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 ja, hoe plus wanneer?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Gebruik ondersteunend voorlichtingsmateriaal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046" y="3165989"/>
            <a:ext cx="3775165" cy="369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r>
              <a:rPr lang="nl-NL" dirty="0" smtClean="0"/>
              <a:t> (opdrachten MZ)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7526140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of Pedagogisch werk</a:t>
            </a:r>
          </a:p>
          <a:p>
            <a:r>
              <a:rPr lang="nl-NL" dirty="0" smtClean="0"/>
              <a:t>Ga dan naar boek Maatschappelijke zorg 2 of Pedagogisch werk 2</a:t>
            </a:r>
            <a:endParaRPr lang="nl-NL" u="sng" dirty="0" smtClean="0"/>
          </a:p>
          <a:p>
            <a:r>
              <a:rPr lang="nl-NL" dirty="0" err="1" smtClean="0"/>
              <a:t>MZ’ers</a:t>
            </a:r>
            <a:r>
              <a:rPr lang="nl-NL" dirty="0" smtClean="0"/>
              <a:t>: Ga naar VW thema 18 maak </a:t>
            </a:r>
            <a:r>
              <a:rPr lang="nl-NL" dirty="0" err="1" smtClean="0"/>
              <a:t>opdr</a:t>
            </a:r>
            <a:r>
              <a:rPr lang="nl-NL" dirty="0" smtClean="0"/>
              <a:t>: 5, 6 &amp; 8 	</a:t>
            </a:r>
          </a:p>
          <a:p>
            <a:r>
              <a:rPr lang="nl-NL" dirty="0" err="1" smtClean="0"/>
              <a:t>PW’ers</a:t>
            </a:r>
            <a:r>
              <a:rPr lang="nl-NL" dirty="0" smtClean="0"/>
              <a:t>: </a:t>
            </a:r>
            <a:r>
              <a:rPr lang="nl-NL" dirty="0"/>
              <a:t>Ga naar VW thema 18 maak </a:t>
            </a:r>
            <a:r>
              <a:rPr lang="nl-NL" dirty="0" err="1"/>
              <a:t>opdr</a:t>
            </a:r>
            <a:r>
              <a:rPr lang="nl-NL" dirty="0"/>
              <a:t>: </a:t>
            </a:r>
            <a:r>
              <a:rPr lang="nl-NL" dirty="0" smtClean="0"/>
              <a:t>3 &amp; 4 		</a:t>
            </a:r>
            <a:endParaRPr lang="nl-NL" dirty="0"/>
          </a:p>
          <a:p>
            <a:r>
              <a:rPr lang="nl-NL" dirty="0" smtClean="0"/>
              <a:t>*Niveau 4 MZ</a:t>
            </a:r>
            <a:r>
              <a:rPr lang="nl-NL" dirty="0" smtClean="0"/>
              <a:t> </a:t>
            </a:r>
            <a:r>
              <a:rPr lang="nl-NL" dirty="0" smtClean="0"/>
              <a:t>Bedenk punten </a:t>
            </a:r>
            <a:r>
              <a:rPr lang="nl-NL" dirty="0"/>
              <a:t>voor een </a:t>
            </a:r>
            <a:r>
              <a:rPr lang="nl-NL" u="sng" dirty="0"/>
              <a:t>inwerkprogramma</a:t>
            </a:r>
            <a:r>
              <a:rPr lang="nl-NL" dirty="0"/>
              <a:t> voor het begeleiden van 1e </a:t>
            </a:r>
            <a:r>
              <a:rPr lang="nl-NL" dirty="0" err="1"/>
              <a:t>jaars</a:t>
            </a:r>
            <a:r>
              <a:rPr lang="nl-NL" dirty="0"/>
              <a:t> </a:t>
            </a:r>
            <a:r>
              <a:rPr lang="nl-NL" dirty="0" smtClean="0"/>
              <a:t>stagiaires en zet deze uit in een tijdpad. </a:t>
            </a:r>
            <a:endParaRPr lang="nl-NL" dirty="0"/>
          </a:p>
          <a:p>
            <a:r>
              <a:rPr lang="nl-NL" dirty="0" smtClean="0"/>
              <a:t>Sla je opdrachten goed op in je pc, dat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0301" y="0"/>
            <a:ext cx="3471699" cy="206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8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565</TotalTime>
  <Words>328</Words>
  <Application>Microsoft Office PowerPoint</Application>
  <PresentationFormat>Breedbeeld</PresentationFormat>
  <Paragraphs>59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Werkbegeleiding</vt:lpstr>
      <vt:lpstr>Begeleiding van stagiaires</vt:lpstr>
      <vt:lpstr>Rol als deskundigheidsbevorderaar</vt:lpstr>
      <vt:lpstr>Beoordelaar en coach</vt:lpstr>
      <vt:lpstr>Facilitator en organisator</vt:lpstr>
      <vt:lpstr>Voorlichten &amp; advies geven tijdens werk</vt:lpstr>
      <vt:lpstr>Interactie met cliënt</vt:lpstr>
      <vt:lpstr>Voorwaarden goede voorlichting</vt:lpstr>
      <vt:lpstr>Angerenstein (opdrachten MZ)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Werkbegeleiding</dc:title>
  <dc:creator>Simon Poelman</dc:creator>
  <cp:lastModifiedBy>Simon Poelman</cp:lastModifiedBy>
  <cp:revision>15</cp:revision>
  <dcterms:created xsi:type="dcterms:W3CDTF">2019-05-28T18:22:01Z</dcterms:created>
  <dcterms:modified xsi:type="dcterms:W3CDTF">2019-05-29T14:30:54Z</dcterms:modified>
</cp:coreProperties>
</file>